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Raleway"/>
      <p:regular r:id="rId87"/>
      <p:bold r:id="rId88"/>
      <p:italic r:id="rId89"/>
      <p:boldItalic r:id="rId90"/>
    </p:embeddedFont>
    <p:embeddedFont>
      <p:font typeface="Lato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68788EA-C70F-4C00-BAA8-7B6AECEBD050}">
  <a:tblStyle styleId="{568788EA-C70F-4C00-BAA8-7B6AECEBD050}" styleName="Table_0">
    <a:wholeTbl>
      <a:tcTxStyle>
        <a:font>
          <a:latin typeface="Calibri"/>
          <a:ea typeface="Calibri"/>
          <a:cs typeface="Calibri"/>
        </a:font>
        <a:srgbClr val="365F91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Raleway-bold.fntdata"/><Relationship Id="rId43" Type="http://schemas.openxmlformats.org/officeDocument/2006/relationships/slide" Target="slides/slide37.xml"/><Relationship Id="rId87" Type="http://schemas.openxmlformats.org/officeDocument/2006/relationships/font" Target="fonts/Raleway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aleway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94" Type="http://schemas.openxmlformats.org/officeDocument/2006/relationships/font" Target="fonts/Lato-bold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Lato-regular.fntdata"/><Relationship Id="rId90" Type="http://schemas.openxmlformats.org/officeDocument/2006/relationships/font" Target="fonts/Raleway-boldItalic.fntdata"/><Relationship Id="rId93" Type="http://schemas.openxmlformats.org/officeDocument/2006/relationships/font" Target="fonts/Lato-italic.fntdata"/><Relationship Id="rId92" Type="http://schemas.openxmlformats.org/officeDocument/2006/relationships/font" Target="fonts/Lato-bold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3e65c4f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3e65c4f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f47ff331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f47ff331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7ff331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7ff331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627c980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627c980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61c6c4c0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61c6c4c0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f47ff331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f47ff331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240b46d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240b46d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240b46d0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240b46d0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4217f4c0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4217f4c0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240b46d0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240b46d0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4b433d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4b433d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3e65c4f5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3e65c4f5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240b46d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240b46d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68aa27e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68aa27e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5f24dbb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5f24dbb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3e65c4f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3e65c4f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3e65c4f5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3e65c4f5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3e65c4f53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3e65c4f53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44e1a92a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44e1a92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68a3d90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68a3d90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f47ff331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f47ff331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68aa27e4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68aa27e4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44e1a92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44e1a92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44e1a92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44e1a92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68aa27e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68aa27e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5eae091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5eae091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fbd83e7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fbd83e7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fbd83e7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fbd83e7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8c58815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8c58815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fbd83e7c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fbd83e7c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8c588152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8c58815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f47ff33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f47ff33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8c588152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8c58815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6b9d3d3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6b9d3d3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8c58815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8c58815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6b9d3d38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6b9d3d38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41fc0c00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41fc0c00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8ed8ed92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8ed8ed92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8c588152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8c588152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5f20648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5f20648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5f24db5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5f24db5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71b7785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71b7785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f0f25a0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f0f25a0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45024326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45024326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45024326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445024326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5e763144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5e763144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8c588152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8c588152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6c863a8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6c863a8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445024326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445024326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8c588152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8c588152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293a6af8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293a6af8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450243267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450243267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f92b1c6f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f92b1c6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3e72cef6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3e72cef6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450243267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4450243267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fc5b179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fc5b179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f92b1c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f92b1c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fc5b179c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fc5b179c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0951234e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0951234e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4450243267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4450243267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8ed8ed92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8ed8ed92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45ed0ced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45ed0ced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461761509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46176150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5f9fc59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45f9fc59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1ba990df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51ba990df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51d9b086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51d9b086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293a6b07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293a6b07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8ed8ed92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8ed8ed92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293a6b07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293a6b0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82deee70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582deee7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1773c2f2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51773c2f2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16ac56d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516ac56d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9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youtube.com/watch?v=gb1PrzN2vWY" TargetMode="External"/><Relationship Id="rId4" Type="http://schemas.openxmlformats.org/officeDocument/2006/relationships/image" Target="../media/image26.jpg"/><Relationship Id="rId5" Type="http://schemas.openxmlformats.org/officeDocument/2006/relationships/hyperlink" Target="http://www.youtube.com/watch?v=dmQBDbAWJKE" TargetMode="External"/><Relationship Id="rId6" Type="http://schemas.openxmlformats.org/officeDocument/2006/relationships/image" Target="../media/image2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Relationship Id="rId5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1.png"/><Relationship Id="rId4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8.jpg"/><Relationship Id="rId4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7.jpg"/><Relationship Id="rId4" Type="http://schemas.openxmlformats.org/officeDocument/2006/relationships/image" Target="../media/image94.png"/><Relationship Id="rId5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7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jpg"/><Relationship Id="rId4" Type="http://schemas.openxmlformats.org/officeDocument/2006/relationships/image" Target="../media/image70.jpg"/><Relationship Id="rId5" Type="http://schemas.openxmlformats.org/officeDocument/2006/relationships/image" Target="../media/image77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jpg"/><Relationship Id="rId4" Type="http://schemas.openxmlformats.org/officeDocument/2006/relationships/image" Target="../media/image82.png"/><Relationship Id="rId5" Type="http://schemas.openxmlformats.org/officeDocument/2006/relationships/image" Target="../media/image8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0.jpg"/><Relationship Id="rId4" Type="http://schemas.openxmlformats.org/officeDocument/2006/relationships/image" Target="../media/image78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Relationship Id="rId4" Type="http://schemas.openxmlformats.org/officeDocument/2006/relationships/hyperlink" Target="http://drive.google.com/file/d/1N0VRLVnP0z70Z5ZUETX3mIoyNFP5f9Qp/view" TargetMode="External"/><Relationship Id="rId5" Type="http://schemas.openxmlformats.org/officeDocument/2006/relationships/image" Target="../media/image6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9.png"/><Relationship Id="rId4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0.png"/><Relationship Id="rId4" Type="http://schemas.openxmlformats.org/officeDocument/2006/relationships/image" Target="../media/image95.png"/><Relationship Id="rId5" Type="http://schemas.openxmlformats.org/officeDocument/2006/relationships/image" Target="../media/image8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7.png"/><Relationship Id="rId4" Type="http://schemas.openxmlformats.org/officeDocument/2006/relationships/image" Target="../media/image81.png"/><Relationship Id="rId5" Type="http://schemas.openxmlformats.org/officeDocument/2006/relationships/image" Target="../media/image88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fKMzOvCnutNGsO7k2w2-snKVL6DXQl0U/view" TargetMode="External"/><Relationship Id="rId4" Type="http://schemas.openxmlformats.org/officeDocument/2006/relationships/image" Target="../media/image84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://www.royalcaribbean.com/connect/robot-bartenders-shake-things-up-at-sea/" TargetMode="External"/><Relationship Id="rId4" Type="http://schemas.openxmlformats.org/officeDocument/2006/relationships/hyperlink" Target="https://www.youtube.com/watch?v=fAh6hQRKBU8" TargetMode="External"/><Relationship Id="rId5" Type="http://schemas.openxmlformats.org/officeDocument/2006/relationships/hyperlink" Target="https://intellipaat.com/tutorial/tutorial-mongodb-tutorial/mongodb-crud-operations/" TargetMode="External"/><Relationship Id="rId6" Type="http://schemas.openxmlformats.org/officeDocument/2006/relationships/hyperlink" Target="https://docstore.mik.ua/orelly/perl3/tk/ch02_02.htm" TargetMode="External"/><Relationship Id="rId7" Type="http://schemas.openxmlformats.org/officeDocument/2006/relationships/hyperlink" Target="https://en.wikipedia.org/wiki/Model%E2%80%93view%E2%80%93controlle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rait-oriented black smaptphone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19980" t="0"/>
          <a:stretch/>
        </p:blipFill>
        <p:spPr>
          <a:xfrm>
            <a:off x="8220926" y="124200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576125" y="1149325"/>
            <a:ext cx="7779000" cy="27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Design of An Automated Drink Dispensing System</a:t>
            </a:r>
            <a:endParaRPr sz="5500"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999800" y="4141750"/>
            <a:ext cx="673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 Nathan Bane and Chris Blanks</a:t>
            </a:r>
            <a:endParaRPr sz="2400"/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19396" r="32545" t="0"/>
          <a:stretch/>
        </p:blipFill>
        <p:spPr>
          <a:xfrm>
            <a:off x="8271300" y="1401725"/>
            <a:ext cx="872700" cy="186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6532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Requirements (continued)</a:t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583475" y="1971600"/>
            <a:ext cx="6070500" cy="21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Features</a:t>
            </a:r>
            <a:endParaRPr sz="1600">
              <a:highlight>
                <a:srgbClr val="FF0000"/>
              </a:highlight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Touchscreen User Interface for the Main Computer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Dual Mode for Desktop Application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Security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Remote Monitoring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490" y="2174491"/>
            <a:ext cx="2343510" cy="131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727650" y="1099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Constraints</a:t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641775" y="1634675"/>
            <a:ext cx="83556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Has to be on a raised platform to be close to eye level for users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For commercial development, system must adhere to common food equipment rules: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4" name="Google Shape;21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4095" l="40731" r="18038" t="75439"/>
          <a:stretch/>
        </p:blipFill>
        <p:spPr>
          <a:xfrm>
            <a:off x="566500" y="2907775"/>
            <a:ext cx="8010999" cy="22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&amp; Design </a:t>
            </a:r>
            <a:endParaRPr/>
          </a:p>
        </p:txBody>
      </p:sp>
      <p:sp>
        <p:nvSpPr>
          <p:cNvPr id="221" name="Google Shape;22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4294967295" type="title"/>
          </p:nvPr>
        </p:nvSpPr>
        <p:spPr>
          <a:xfrm>
            <a:off x="178850" y="89750"/>
            <a:ext cx="8568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Description</a:t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300" y="777350"/>
            <a:ext cx="4645709" cy="381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 txBox="1"/>
          <p:nvPr>
            <p:ph idx="4294967295" type="title"/>
          </p:nvPr>
        </p:nvSpPr>
        <p:spPr>
          <a:xfrm>
            <a:off x="-355200" y="0"/>
            <a:ext cx="25632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States</a:t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650" y="203150"/>
            <a:ext cx="6631201" cy="438456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>
            <p:ph idx="4294967295" type="title"/>
          </p:nvPr>
        </p:nvSpPr>
        <p:spPr>
          <a:xfrm>
            <a:off x="2685600" y="67300"/>
            <a:ext cx="3772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Approach</a:t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125" y="651850"/>
            <a:ext cx="4607761" cy="38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Plan</a:t>
            </a:r>
            <a:r>
              <a:rPr lang="en"/>
              <a:t> </a:t>
            </a:r>
            <a:endParaRPr/>
          </a:p>
        </p:txBody>
      </p:sp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 txBox="1"/>
          <p:nvPr>
            <p:ph idx="4294967295" type="title"/>
          </p:nvPr>
        </p:nvSpPr>
        <p:spPr>
          <a:xfrm>
            <a:off x="2627025" y="83350"/>
            <a:ext cx="354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</a:t>
            </a:r>
            <a:endParaRPr/>
          </a:p>
        </p:txBody>
      </p:sp>
      <p:sp>
        <p:nvSpPr>
          <p:cNvPr id="258" name="Google Shape;258;p33"/>
          <p:cNvSpPr txBox="1"/>
          <p:nvPr/>
        </p:nvSpPr>
        <p:spPr>
          <a:xfrm>
            <a:off x="162825" y="776775"/>
            <a:ext cx="84765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Design a Fluid Control Hardware PCB </a:t>
            </a:r>
            <a:endParaRPr b="1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	Design a High-Side Switch: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	Design a Motor Driver: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	Design a I2C GPIO Expander and Supporting Circuitry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	Design a I2C Thermometer and Supporting Circuitry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	Design a I2C Input Power Current Sensor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1.6	Design a Printed Circuit Board.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1.7	Create a Bill of Materials, Order Components and Printed Circuit Board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1.8	Assemble Components onto Printed Circuit Board.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	</a:t>
            </a:r>
            <a:r>
              <a:rPr lang="en"/>
              <a:t>Develop code for the printed circuit board to test assembly.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 txBox="1"/>
          <p:nvPr>
            <p:ph idx="4294967295" type="title"/>
          </p:nvPr>
        </p:nvSpPr>
        <p:spPr>
          <a:xfrm>
            <a:off x="2627025" y="83350"/>
            <a:ext cx="354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(continued)</a:t>
            </a:r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42750" y="665700"/>
            <a:ext cx="91011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</a:t>
            </a:r>
            <a:r>
              <a:rPr lang="en"/>
              <a:t>	</a:t>
            </a:r>
            <a:r>
              <a:rPr b="1" lang="en"/>
              <a:t>Design Fluid Microcontroller Printed Circuit Board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2.1	Select Microcontroller and develop supporting circuitry for microcontroller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2.2	Interface switches with microcontroller to manipulate modes of microcontroller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2.3	Layout Printed Circuit Board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2.4	Assemble Components onto Printed Circuit Board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2.5	Code Microcontroller</a:t>
            </a:r>
            <a:r>
              <a:rPr lang="en"/>
              <a:t> to receive commands through I2C from the master computer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</a:t>
            </a:r>
            <a:r>
              <a:rPr lang="en"/>
              <a:t>	</a:t>
            </a:r>
            <a:r>
              <a:rPr b="1" lang="en"/>
              <a:t>Develop a communication scheme between the main computer and the fluid microcontroller board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4294967295" type="title"/>
          </p:nvPr>
        </p:nvSpPr>
        <p:spPr>
          <a:xfrm>
            <a:off x="2355000" y="165725"/>
            <a:ext cx="42531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(continued)</a:t>
            </a:r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114000" y="732900"/>
            <a:ext cx="8916000" cy="4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4"/>
            </a:pPr>
            <a:r>
              <a:rPr b="1" lang="en"/>
              <a:t>Create desktop application for the main computer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Design a GUI using Python’s Tkinter Library that the customers will 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Develop an efficient way to organize system and drink information in the file storage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 in capabilities for communication between the main computer and peripheral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Write code to interface the main computer with the embedded boards and peripherals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4"/>
            </a:pPr>
            <a:r>
              <a:rPr b="1" lang="en"/>
              <a:t>Create an Android phone application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Design the user interface of the phone app with Android Studio’s SDK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Allow the phone app to access the system information stored on the main computer and acquire relevant data for use within the app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Provide monitoring features (e.g. current stock left, low level of inventory, total sales)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4"/>
            </a:pPr>
            <a:r>
              <a:rPr b="1" lang="en"/>
              <a:t>Create extra capabilities and entertaining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Incorporate facial recognition into the desktop application.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Adapt desktop application for compatibility with the Python Package index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5" name="Google Shape;145;p18"/>
          <p:cNvSpPr txBox="1"/>
          <p:nvPr>
            <p:ph idx="4294967295" type="subTitle"/>
          </p:nvPr>
        </p:nvSpPr>
        <p:spPr>
          <a:xfrm>
            <a:off x="4542975" y="592974"/>
            <a:ext cx="4080000" cy="40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Background/Motivation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Design Requirements and Constraints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Planning &amp; Design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Implementation Plan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Implementation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Acknowledgments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Questions?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6"/>
          <p:cNvSpPr txBox="1"/>
          <p:nvPr>
            <p:ph idx="4294967295" type="title"/>
          </p:nvPr>
        </p:nvSpPr>
        <p:spPr>
          <a:xfrm>
            <a:off x="178850" y="89750"/>
            <a:ext cx="354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Organization</a:t>
            </a:r>
            <a:endParaRPr/>
          </a:p>
        </p:txBody>
      </p:sp>
      <p:graphicFrame>
        <p:nvGraphicFramePr>
          <p:cNvPr id="282" name="Google Shape;282;p36"/>
          <p:cNvGraphicFramePr/>
          <p:nvPr/>
        </p:nvGraphicFramePr>
        <p:xfrm>
          <a:off x="377200" y="6921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{568788EA-C70F-4C00-BAA8-7B6AECEBD050}</a:tableStyleId>
              </a:tblPr>
              <a:tblGrid>
                <a:gridCol w="989175"/>
                <a:gridCol w="1648675"/>
                <a:gridCol w="3342325"/>
                <a:gridCol w="1993400"/>
              </a:tblGrid>
              <a:tr h="277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Time</a:t>
                      </a:r>
                      <a:endParaRPr b="1"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</a:t>
                      </a:r>
                      <a:endParaRPr b="1"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Comments</a:t>
                      </a:r>
                      <a:endParaRPr b="1"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Responsible Personnel</a:t>
                      </a:r>
                      <a:endParaRPr b="1"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35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Fall 2018 Semester</a:t>
                      </a:r>
                      <a:endParaRPr sz="18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1-5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N/A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Project proposal and planning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Nathan Bane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5-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7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1 (subtask 1.1,1.2)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Design and draw up a schematic for a high-side switch. Develop circuitry to control a brushed DC Motor .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7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8-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10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1(subtask 1.3-1.5)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Design and layout circuitry to support an I2C Thermometer, Current Sense Circuitry, and I2C Gpio Expander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9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11- Week 13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1(subtask 1.6-1.7)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Layout the components on the Printed Circuit Board and order Printed Circuit Board with parts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14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13 - End of Semester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1(subtask 1.8-1.9)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Solder components onto the printed circuit board and develop code to test the printed circuit board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935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Spring 2019 Semester</a:t>
                      </a:r>
                      <a:endParaRPr sz="18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1-4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2(subtask 2.1-2.4)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Choose a suitable microcontroller and develop supporting circuitry.  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Nathan Bane 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5-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Week 8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2(subtask 2.5-2.6)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Layout printed circuit board, order components , and assemble components onto printed circuit board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Nathan Bane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9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-End of the semester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2(subtask 2.4 ), Task 3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Develop Code for Embedded. 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Develop communication scheme between master computer and fluid microcontroller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Nathan Bane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&amp; Christopher Blanks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3" name="Google Shape;283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 txBox="1"/>
          <p:nvPr>
            <p:ph idx="4294967295" type="title"/>
          </p:nvPr>
        </p:nvSpPr>
        <p:spPr>
          <a:xfrm>
            <a:off x="178850" y="89750"/>
            <a:ext cx="354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Organization</a:t>
            </a:r>
            <a:endParaRPr/>
          </a:p>
        </p:txBody>
      </p:sp>
      <p:graphicFrame>
        <p:nvGraphicFramePr>
          <p:cNvPr id="290" name="Google Shape;290;p37"/>
          <p:cNvGraphicFramePr/>
          <p:nvPr/>
        </p:nvGraphicFramePr>
        <p:xfrm>
          <a:off x="537875" y="8568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{568788EA-C70F-4C00-BAA8-7B6AECEBD050}</a:tableStyleId>
              </a:tblPr>
              <a:tblGrid>
                <a:gridCol w="1000900"/>
                <a:gridCol w="1668275"/>
                <a:gridCol w="3382000"/>
                <a:gridCol w="2017075"/>
              </a:tblGrid>
              <a:tr h="329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Time</a:t>
                      </a:r>
                      <a:endParaRPr b="1"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</a:t>
                      </a:r>
                      <a:endParaRPr b="1"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Comments</a:t>
                      </a:r>
                      <a:endParaRPr b="1"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Responsible Personnel</a:t>
                      </a:r>
                      <a:endParaRPr b="1"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275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Fall 2018 Semester</a:t>
                      </a:r>
                      <a:endParaRPr sz="18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1-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9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4 (subtask 4.1, 4.2, 4.3)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Design and create the main application. Test the inputs and outputs of the system, so that it will interface correctly with the embedded boards and other peripherals. 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Chris Blanks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10-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15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5 (subtask 5.1, 5.2, 5.3)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Design and create the phone application. 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19275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Spring 2019 Semester</a:t>
                      </a:r>
                      <a:endParaRPr sz="18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vMerge="1"/>
              </a:tr>
              <a:tr h="462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1-2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6 (subtask 6.2)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Restructure desktop application software for compliance and compatibility with the Python Package Index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62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3-Week 10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 4(subtask 4.4 ), Task 6 (subtask 6.1)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Finish interfacing and testing the main computer/application with the other systems. 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Incorporate facial recognition into the main application.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62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 11 - 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End of the semester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N/A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Documentation. Testing and updating source code.</a:t>
                      </a:r>
                      <a:endParaRPr sz="1000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291" name="Google Shape;29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</a:t>
            </a:r>
            <a:endParaRPr/>
          </a:p>
        </p:txBody>
      </p:sp>
      <p:sp>
        <p:nvSpPr>
          <p:cNvPr id="297" name="Google Shape;297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730000" y="1318650"/>
            <a:ext cx="34152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</a:t>
            </a:r>
            <a:r>
              <a:rPr lang="en"/>
              <a:t>Fluid Microcontroller System Diagram</a:t>
            </a: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92775"/>
            <a:ext cx="4321375" cy="36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721225" y="2781725"/>
            <a:ext cx="3300900" cy="22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Control Microcontroller PCB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Purpose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Isolates ground planes from current loops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Fluid Control Hardware PCB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Interfaces with the valves and pumps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Specifications: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12-24V | 8.5 - 17 A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3.3 V GPIO Input</a:t>
            </a:r>
            <a:endParaRPr/>
          </a:p>
        </p:txBody>
      </p:sp>
      <p:sp>
        <p:nvSpPr>
          <p:cNvPr id="305" name="Google Shape;305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Fluid Control Hardware</a:t>
            </a:r>
            <a:endParaRPr/>
          </a:p>
        </p:txBody>
      </p:sp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729450" y="2078875"/>
            <a:ext cx="3329400" cy="1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Fluid Control Hardware will be the interfacing hardware between the microcontroller and the motors and valves.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Input Voltage: 12 - 24V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Max Current Draw: 12V - 17 A | 24V - 8.5 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Digital Input Logic Voltage: 3.3 V 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b="24490" l="44973" r="2334" t="13366"/>
          <a:stretch/>
        </p:blipFill>
        <p:spPr>
          <a:xfrm>
            <a:off x="5107575" y="1853850"/>
            <a:ext cx="3017151" cy="299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1.1 - High Side Switch</a:t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525" y="2774100"/>
            <a:ext cx="5594149" cy="21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 rotWithShape="1">
          <a:blip r:embed="rId4">
            <a:alphaModFix/>
          </a:blip>
          <a:srcRect b="0" l="0" r="0" t="3744"/>
          <a:stretch/>
        </p:blipFill>
        <p:spPr>
          <a:xfrm>
            <a:off x="6294775" y="875650"/>
            <a:ext cx="2686050" cy="16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729450" y="2078875"/>
            <a:ext cx="5277300" cy="19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high-side switch allows devices to be disconnected from its power source.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Device: Solenoid Valve - 12-24V, 5-6 W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High-side switch requirements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Max Current: .5 A * 2 = 1 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Max Voltage: 24 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Logic Level (3.3 V) Control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PMOS pass transistor was chosen over an NMOS transistor because it is simpler to control.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1.1 High Side Switch Simulation</a:t>
            </a:r>
            <a:endParaRPr/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25" y="190075"/>
            <a:ext cx="7231560" cy="406775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idx="1" type="body"/>
          </p:nvPr>
        </p:nvSpPr>
        <p:spPr>
          <a:xfrm>
            <a:off x="727800" y="1416600"/>
            <a:ext cx="3774300" cy="1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IRF9953PbF - PMOS Power Mosfet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Dual PMOS Package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Vds: </a:t>
            </a:r>
            <a:r>
              <a:rPr lang="en"/>
              <a:t>-30 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Vgs: </a:t>
            </a:r>
            <a:r>
              <a:rPr lang="en"/>
              <a:t>+- 20V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Id: </a:t>
            </a:r>
            <a:r>
              <a:rPr lang="en"/>
              <a:t>-1.8 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Rds:</a:t>
            </a:r>
            <a:r>
              <a:rPr lang="en"/>
              <a:t> .25 Ohm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3"/>
          <p:cNvSpPr txBox="1"/>
          <p:nvPr>
            <p:ph type="title"/>
          </p:nvPr>
        </p:nvSpPr>
        <p:spPr>
          <a:xfrm>
            <a:off x="727800" y="5604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1.1 - High Side Switch Layout</a:t>
            </a:r>
            <a:endParaRPr/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350" y="2600550"/>
            <a:ext cx="6117275" cy="23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>
            <p:ph idx="2" type="body"/>
          </p:nvPr>
        </p:nvSpPr>
        <p:spPr>
          <a:xfrm>
            <a:off x="4572000" y="1416600"/>
            <a:ext cx="37743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UM6K31N - NMOS Logic Level Transistor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Dual NMOS Package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Rds:</a:t>
            </a:r>
            <a:r>
              <a:rPr lang="en"/>
              <a:t> 2.4 Ohm @ 3.3 V VGS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1.1 High Side Switch Full Layout</a:t>
            </a:r>
            <a:endParaRPr/>
          </a:p>
        </p:txBody>
      </p:sp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063" y="175025"/>
            <a:ext cx="6553175" cy="42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1.2 - Motor Driver</a:t>
            </a:r>
            <a:endParaRPr/>
          </a:p>
        </p:txBody>
      </p:sp>
      <p:sp>
        <p:nvSpPr>
          <p:cNvPr id="351" name="Google Shape;351;p45"/>
          <p:cNvSpPr txBox="1"/>
          <p:nvPr>
            <p:ph idx="1" type="body"/>
          </p:nvPr>
        </p:nvSpPr>
        <p:spPr>
          <a:xfrm>
            <a:off x="498525" y="2494375"/>
            <a:ext cx="34452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 Requirements for Peristaltic Pump: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Voltage: 12V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Current: 2.5A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Texas Instruments DRV8871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Voltage: 6.5-45V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Current: 3.6 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Control: PWM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Integrated Protection Features: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Overcurrent Protection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Thermal Shutdown</a:t>
            </a:r>
            <a:endParaRPr/>
          </a:p>
        </p:txBody>
      </p:sp>
      <p:pic>
        <p:nvPicPr>
          <p:cNvPr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150" y="2985525"/>
            <a:ext cx="4817074" cy="179817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/>
        </p:nvSpPr>
        <p:spPr>
          <a:xfrm>
            <a:off x="5234225" y="2381175"/>
            <a:ext cx="1143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 1: Schematic</a:t>
            </a:r>
            <a:endParaRPr sz="1000"/>
          </a:p>
        </p:txBody>
      </p:sp>
      <p:sp>
        <p:nvSpPr>
          <p:cNvPr id="354" name="Google Shape;354;p45"/>
          <p:cNvSpPr txBox="1"/>
          <p:nvPr/>
        </p:nvSpPr>
        <p:spPr>
          <a:xfrm>
            <a:off x="4426650" y="4692450"/>
            <a:ext cx="2247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 2: Data Sheet Configuration</a:t>
            </a:r>
            <a:endParaRPr sz="1000"/>
          </a:p>
        </p:txBody>
      </p:sp>
      <p:pic>
        <p:nvPicPr>
          <p:cNvPr id="355" name="Google Shape;355;p45"/>
          <p:cNvPicPr preferRelativeResize="0"/>
          <p:nvPr/>
        </p:nvPicPr>
        <p:blipFill rotWithShape="1">
          <a:blip r:embed="rId4">
            <a:alphaModFix/>
          </a:blip>
          <a:srcRect b="0" l="0" r="0" t="1980"/>
          <a:stretch/>
        </p:blipFill>
        <p:spPr>
          <a:xfrm>
            <a:off x="5011500" y="549625"/>
            <a:ext cx="2853175" cy="21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Background/Motivation</a:t>
            </a:r>
            <a:endParaRPr/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1.3 - I2C GPIO Expander</a:t>
            </a:r>
            <a:endParaRPr/>
          </a:p>
        </p:txBody>
      </p:sp>
      <p:sp>
        <p:nvSpPr>
          <p:cNvPr id="362" name="Google Shape;362;p46"/>
          <p:cNvSpPr txBox="1"/>
          <p:nvPr>
            <p:ph idx="1" type="body"/>
          </p:nvPr>
        </p:nvSpPr>
        <p:spPr>
          <a:xfrm>
            <a:off x="647000" y="24403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purpose of the I2C GPIO Expander is to limit the number of pins needed on the microcontroller to control the valves: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MCP23018: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5.5V 25mA (per pin)/ 400mA Total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I2C Interface Frequencies: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100 kHz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400 kHz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3.4 MHz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16 Pins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Open Drain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600" y="602598"/>
            <a:ext cx="1838296" cy="21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038" y="2879650"/>
            <a:ext cx="3491426" cy="20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1.4 - I2C Thermometer</a:t>
            </a:r>
            <a:endParaRPr/>
          </a:p>
        </p:txBody>
      </p:sp>
      <p:sp>
        <p:nvSpPr>
          <p:cNvPr id="371" name="Google Shape;371;p47"/>
          <p:cNvSpPr txBox="1"/>
          <p:nvPr>
            <p:ph idx="1" type="body"/>
          </p:nvPr>
        </p:nvSpPr>
        <p:spPr>
          <a:xfrm>
            <a:off x="647000" y="24403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purpose of the I2C GPIO Thermometer is to monitor the overall temperature of the board to determine status of motor drivers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TCN75A: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Temperature Range: -40C - 125C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Accuracy: 0.0625C to .5C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I2C Interface Frequencies: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100 kHz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400 kHz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050" y="1596475"/>
            <a:ext cx="3603800" cy="2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727650" y="60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1.5 - Input Current Sensor</a:t>
            </a:r>
            <a:endParaRPr/>
          </a:p>
        </p:txBody>
      </p:sp>
      <p:sp>
        <p:nvSpPr>
          <p:cNvPr id="379" name="Google Shape;379;p48"/>
          <p:cNvSpPr txBox="1"/>
          <p:nvPr>
            <p:ph idx="1" type="body"/>
          </p:nvPr>
        </p:nvSpPr>
        <p:spPr>
          <a:xfrm>
            <a:off x="727650" y="1415663"/>
            <a:ext cx="7409700" cy="12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important to be able to monitor the current draw of the board to determine the function of all components on the board.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Specifications: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Current Range: 50 mA - 25 A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Resolution: 10 mA/mV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8" y="2892850"/>
            <a:ext cx="8848724" cy="21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title"/>
          </p:nvPr>
        </p:nvSpPr>
        <p:spPr>
          <a:xfrm>
            <a:off x="727800" y="614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 of Schematic</a:t>
            </a:r>
            <a:endParaRPr/>
          </a:p>
        </p:txBody>
      </p:sp>
      <p:pic>
        <p:nvPicPr>
          <p:cNvPr id="387" name="Google Shape;3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775" y="1338150"/>
            <a:ext cx="5690442" cy="36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1.6 - Layout Printed Circuit Board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262075" y="2078875"/>
            <a:ext cx="3522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 Rules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4 - Layer Board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Signal 1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Power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GND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Signal 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Large Copper Pours to Handle Current</a:t>
            </a:r>
            <a:endParaRPr/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525" y="2078863"/>
            <a:ext cx="4342075" cy="13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 rotWithShape="1">
          <a:blip r:embed="rId4">
            <a:alphaModFix/>
          </a:blip>
          <a:srcRect b="27644" l="0" r="0" t="27215"/>
          <a:stretch/>
        </p:blipFill>
        <p:spPr>
          <a:xfrm>
            <a:off x="4040525" y="3527925"/>
            <a:ext cx="4342073" cy="13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 txBox="1"/>
          <p:nvPr>
            <p:ph type="title"/>
          </p:nvPr>
        </p:nvSpPr>
        <p:spPr>
          <a:xfrm>
            <a:off x="727650" y="633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1.9 - Develop Test Code I2C</a:t>
            </a:r>
            <a:endParaRPr/>
          </a:p>
        </p:txBody>
      </p:sp>
      <p:sp>
        <p:nvSpPr>
          <p:cNvPr id="403" name="Google Shape;403;p51"/>
          <p:cNvSpPr txBox="1"/>
          <p:nvPr>
            <p:ph idx="1" type="body"/>
          </p:nvPr>
        </p:nvSpPr>
        <p:spPr>
          <a:xfrm>
            <a:off x="803125" y="1312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/>
              <a:t>What is I2C?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I2C Communication Protocol consists of two wires the Serial Data Line (SDA) and Serial Clock (SCL) which are held logic high.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lphaLcPeriod"/>
            </a:pPr>
            <a:r>
              <a:rPr lang="en"/>
              <a:t>Each I2C device on the PCB has its own unique address - Address:  0X40 H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Generating Code consists of reading the datasheet to communicate with each register to manipulate the device.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MCP23018 - Important Registers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IODIRA - Input/Output Direction Register - Bank A - Address: 0x00 H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GPPUA - GPIO Pull-Up Resistor Register - Bank A - Address: 0x0C H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GPIOA - General Purpose I/O Port Register - Bank A - Address: 0x12 H</a:t>
            </a:r>
            <a:endParaRPr/>
          </a:p>
        </p:txBody>
      </p:sp>
      <p:sp>
        <p:nvSpPr>
          <p:cNvPr id="404" name="Google Shape;40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100" y="3443475"/>
            <a:ext cx="44767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type="title"/>
          </p:nvPr>
        </p:nvSpPr>
        <p:spPr>
          <a:xfrm>
            <a:off x="773675" y="6186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1.9 - Develop Test Code I2C</a:t>
            </a:r>
            <a:endParaRPr/>
          </a:p>
        </p:txBody>
      </p:sp>
      <p:sp>
        <p:nvSpPr>
          <p:cNvPr id="411" name="Google Shape;411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emonstrates communication between STM32 microcontroller and MCP23018 GPIO Expander" id="412" name="Google Shape;412;p52" title="I2C Signal - Senior Design Projec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25" y="1787163"/>
            <a:ext cx="4076650" cy="305748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2"/>
          <p:cNvSpPr txBox="1"/>
          <p:nvPr>
            <p:ph idx="1" type="body"/>
          </p:nvPr>
        </p:nvSpPr>
        <p:spPr>
          <a:xfrm>
            <a:off x="736675" y="1393575"/>
            <a:ext cx="377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I2C Signal</a:t>
            </a:r>
            <a:endParaRPr/>
          </a:p>
        </p:txBody>
      </p:sp>
      <p:sp>
        <p:nvSpPr>
          <p:cNvPr id="414" name="Google Shape;414;p52"/>
          <p:cNvSpPr txBox="1"/>
          <p:nvPr>
            <p:ph idx="2" type="body"/>
          </p:nvPr>
        </p:nvSpPr>
        <p:spPr>
          <a:xfrm>
            <a:off x="4621475" y="1393575"/>
            <a:ext cx="3774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MCP23018 - GPIO Expander</a:t>
            </a:r>
            <a:endParaRPr/>
          </a:p>
        </p:txBody>
      </p:sp>
      <p:pic>
        <p:nvPicPr>
          <p:cNvPr descr="Code Works" id="415" name="Google Shape;415;p52" title="MCP23018 - I2C Gpio Expander Worki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3375" y="1777275"/>
            <a:ext cx="4076624" cy="30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type="title"/>
          </p:nvPr>
        </p:nvSpPr>
        <p:spPr>
          <a:xfrm>
            <a:off x="645900" y="590175"/>
            <a:ext cx="7852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1.9 - Develop Code to Control Motors</a:t>
            </a:r>
            <a:endParaRPr/>
          </a:p>
        </p:txBody>
      </p:sp>
      <p:sp>
        <p:nvSpPr>
          <p:cNvPr id="421" name="Google Shape;421;p53"/>
          <p:cNvSpPr txBox="1"/>
          <p:nvPr>
            <p:ph idx="1" type="body"/>
          </p:nvPr>
        </p:nvSpPr>
        <p:spPr>
          <a:xfrm>
            <a:off x="729450" y="1331875"/>
            <a:ext cx="76887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is PWM?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PWM (Pulse Width Modulation) is a communication scheme that divides a voltage signal into repeating pulses that can vary from 0% to 100% of the period.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motors will use the average of the voltage signal.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STM32L476 has 7 general purpose timers that will allow us to control up to 6 motors as one time.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Each motor is controlled using 2 pwm pins allowing the ability to control direction such as forward, backward and coast</a:t>
            </a:r>
            <a:endParaRPr/>
          </a:p>
        </p:txBody>
      </p:sp>
      <p:sp>
        <p:nvSpPr>
          <p:cNvPr id="422" name="Google Shape;422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150" y="2827775"/>
            <a:ext cx="1984756" cy="21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50" y="3087900"/>
            <a:ext cx="5692150" cy="10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2.1 - Select Microcontroller </a:t>
            </a:r>
            <a:endParaRPr/>
          </a:p>
        </p:txBody>
      </p:sp>
      <p:sp>
        <p:nvSpPr>
          <p:cNvPr id="430" name="Google Shape;430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STM32 L476RGT6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32-Bit ARM Cortex-M4 80 MHz Microcontroller by STMicroelectronics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Why ARM - STM32?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 would like to learn ARM programming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STM32 has an extensive tool support for the microcontrollers</a:t>
            </a:r>
            <a:endParaRPr/>
          </a:p>
          <a:p>
            <a:pPr indent="-298450" lvl="4" marL="2286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STM32CubeMX - Graphical User Interface for setting up pins on a microcontroller by generating code that can be used.</a:t>
            </a:r>
            <a:endParaRPr/>
          </a:p>
          <a:p>
            <a:pPr indent="-298450" lvl="4" marL="2286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STM32HAL - A hardware abstraction layer that makes the STM32 as easy to program as an Arduino.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test code utilized a STM32L432 - Nucleo-32 Development Board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51 I/0 Pins - 3 I2C Channels - 1Mbyte Program Memory - 1.71 V ~ 3.6 V</a:t>
            </a:r>
            <a:endParaRPr/>
          </a:p>
        </p:txBody>
      </p:sp>
      <p:sp>
        <p:nvSpPr>
          <p:cNvPr id="431" name="Google Shape;431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2.1 - Layout of Microcontroller</a:t>
            </a:r>
            <a:endParaRPr/>
          </a:p>
        </p:txBody>
      </p:sp>
      <p:sp>
        <p:nvSpPr>
          <p:cNvPr id="437" name="Google Shape;437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725" y="3241075"/>
            <a:ext cx="1700475" cy="16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STM32L476RGT6 | 32-Bit ARM </a:t>
            </a:r>
            <a:r>
              <a:rPr lang="en"/>
              <a:t>Cortex-M4 80 MHz Microcontroller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51 I/0 Pins - 3 I2C Channels - 1Mbyte Program Memory - 1.71 V ~ 3.6 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STM32L476RG requires two crystals to provide a standard clock signal for the microcontroller to operate.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 Speed External Clock: 4-48 MHz crystal/ceramic resonator oscillator with a capacitance in the 5-20 pF range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Low-Speed External Clock: 32.768 kHz crystal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 Supply - STM32 requires 3.3 V at 375 mA to operate.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SPX3819M5 3.3V 500 mA Linear Regulator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JTAG Programming - Supporting pins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5188325" y="12538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Long wait times are a detriment for any industry, especially the bar industry. By using automation and robotics to reduce wait time for the customer, larger profits and increased customer 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satisfaction can be achieved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en"/>
              <a:t> </a:t>
            </a:r>
            <a:endParaRPr/>
          </a:p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727800" y="6048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2.1 - Schematic of Microcontroller</a:t>
            </a:r>
            <a:endParaRPr/>
          </a:p>
        </p:txBody>
      </p:sp>
      <p:sp>
        <p:nvSpPr>
          <p:cNvPr id="445" name="Google Shape;445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250" y="1292475"/>
            <a:ext cx="5277249" cy="369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2.3 - Layout Printed Circuit Board</a:t>
            </a:r>
            <a:endParaRPr/>
          </a:p>
        </p:txBody>
      </p:sp>
      <p:sp>
        <p:nvSpPr>
          <p:cNvPr id="452" name="Google Shape;452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57"/>
          <p:cNvSpPr txBox="1"/>
          <p:nvPr>
            <p:ph idx="1" type="body"/>
          </p:nvPr>
        </p:nvSpPr>
        <p:spPr>
          <a:xfrm>
            <a:off x="729450" y="2078875"/>
            <a:ext cx="3648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Microcontroller Board is a two layer board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has a GND and Power Plane to make the movement of power simple and quick.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layout begins with the microcontroller in the center and all the supporting connections surround it.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Has two connectors for two valve control boards allowing the design to be expanded in the future.</a:t>
            </a:r>
            <a:endParaRPr/>
          </a:p>
        </p:txBody>
      </p:sp>
      <p:pic>
        <p:nvPicPr>
          <p:cNvPr id="454" name="Google Shape;4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750" y="2006250"/>
            <a:ext cx="3886800" cy="25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2.5 - Main Loop Code</a:t>
            </a:r>
            <a:endParaRPr/>
          </a:p>
        </p:txBody>
      </p:sp>
      <p:sp>
        <p:nvSpPr>
          <p:cNvPr id="460" name="Google Shape;460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5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main code is polling to see whether the main computer is sending data to the microcontroller through the I2C Bus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data or the data is incorrect it continues to poll.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correct checks the status of register sent to determine task to operate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Make Drink - Operates valve control board.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Fill Recipe Data - takes in the recipes from the main computer</a:t>
            </a:r>
            <a:endParaRPr/>
          </a:p>
        </p:txBody>
      </p:sp>
      <p:sp>
        <p:nvSpPr>
          <p:cNvPr id="462" name="Google Shape;462;p58"/>
          <p:cNvSpPr txBox="1"/>
          <p:nvPr/>
        </p:nvSpPr>
        <p:spPr>
          <a:xfrm>
            <a:off x="6215125" y="1748475"/>
            <a:ext cx="10818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Main Loop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3" name="Google Shape;4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288" y="2078875"/>
            <a:ext cx="3533467" cy="28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 txBox="1"/>
          <p:nvPr>
            <p:ph type="title"/>
          </p:nvPr>
        </p:nvSpPr>
        <p:spPr>
          <a:xfrm>
            <a:off x="729450" y="1318650"/>
            <a:ext cx="4826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2.5 - Main Loop Sub-functions</a:t>
            </a:r>
            <a:endParaRPr/>
          </a:p>
        </p:txBody>
      </p:sp>
      <p:sp>
        <p:nvSpPr>
          <p:cNvPr id="469" name="Google Shape;469;p59"/>
          <p:cNvSpPr txBox="1"/>
          <p:nvPr>
            <p:ph idx="1" type="body"/>
          </p:nvPr>
        </p:nvSpPr>
        <p:spPr>
          <a:xfrm>
            <a:off x="729450" y="2513025"/>
            <a:ext cx="37743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are two sub-functions in the main loop: Make Recipe Function and Fill Recipe Data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Make Recipe: takes data stored in recipe struct and creates a drink based on the ID sent through I2C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Fill Recipe Data: Fills the recipe data struct with data sent through I2C</a:t>
            </a:r>
            <a:endParaRPr/>
          </a:p>
        </p:txBody>
      </p:sp>
      <p:sp>
        <p:nvSpPr>
          <p:cNvPr id="470" name="Google Shape;470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607925"/>
            <a:ext cx="3136475" cy="43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00" y="4275225"/>
            <a:ext cx="3289850" cy="6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/>
          <p:nvPr>
            <p:ph idx="4294967295" type="title"/>
          </p:nvPr>
        </p:nvSpPr>
        <p:spPr>
          <a:xfrm>
            <a:off x="178850" y="89750"/>
            <a:ext cx="87792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3: Develop a communication scheme between the main computer and embedded boards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0"/>
          <p:cNvSpPr txBox="1"/>
          <p:nvPr/>
        </p:nvSpPr>
        <p:spPr>
          <a:xfrm>
            <a:off x="178850" y="1180450"/>
            <a:ext cx="5238600" cy="3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Creating a custom communication scheme between the main computer and embedded boards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Transmitting multiple bytes of data for commands and responses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Start drink making process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Halt drink making process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Send inventory information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Hardware pins for signaling when to communicate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086663" y="82867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776798" y="3023675"/>
            <a:ext cx="1373500" cy="13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50" y="4140575"/>
            <a:ext cx="8839200" cy="928116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0"/>
          <p:cNvSpPr/>
          <p:nvPr/>
        </p:nvSpPr>
        <p:spPr>
          <a:xfrm>
            <a:off x="7224613" y="2476950"/>
            <a:ext cx="343500" cy="63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 txBox="1"/>
          <p:nvPr>
            <p:ph idx="4294967295" type="title"/>
          </p:nvPr>
        </p:nvSpPr>
        <p:spPr>
          <a:xfrm>
            <a:off x="182400" y="35500"/>
            <a:ext cx="87792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3: Develop a communication scheme between the main computer and embedded boards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1"/>
          <p:cNvSpPr txBox="1"/>
          <p:nvPr/>
        </p:nvSpPr>
        <p:spPr>
          <a:xfrm>
            <a:off x="0" y="1041575"/>
            <a:ext cx="6390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Expression for converting ounces for recipe ingredients to uptime for pumps: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61"/>
          <p:cNvSpPr txBox="1"/>
          <p:nvPr/>
        </p:nvSpPr>
        <p:spPr>
          <a:xfrm>
            <a:off x="259625" y="1920450"/>
            <a:ext cx="8779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pump_time = int( oz * OUNCE_TO_ML_CONV / ( PUMP_SPEED_ML_PER_SEC * MAX_TIME / BIT_RES ) 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61"/>
          <p:cNvSpPr txBox="1"/>
          <p:nvPr/>
        </p:nvSpPr>
        <p:spPr>
          <a:xfrm>
            <a:off x="123625" y="2799325"/>
            <a:ext cx="1706700" cy="52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Uptime for pumps (variable, seconds)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61"/>
          <p:cNvSpPr txBox="1"/>
          <p:nvPr/>
        </p:nvSpPr>
        <p:spPr>
          <a:xfrm>
            <a:off x="3317675" y="4223950"/>
            <a:ext cx="4298700" cy="52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Pump speed in Milliliters per second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(dependent on pump used, mL/sec, value = 500/60)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61"/>
          <p:cNvSpPr txBox="1"/>
          <p:nvPr/>
        </p:nvSpPr>
        <p:spPr>
          <a:xfrm>
            <a:off x="6410500" y="2868013"/>
            <a:ext cx="2685900" cy="876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Bit resolution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(constant, no units, value = 256)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61"/>
          <p:cNvSpPr txBox="1"/>
          <p:nvPr/>
        </p:nvSpPr>
        <p:spPr>
          <a:xfrm>
            <a:off x="1285875" y="3629050"/>
            <a:ext cx="1541400" cy="105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Number of ounces for ingredient (variable, ounces)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61"/>
          <p:cNvSpPr txBox="1"/>
          <p:nvPr/>
        </p:nvSpPr>
        <p:spPr>
          <a:xfrm>
            <a:off x="6340900" y="1105175"/>
            <a:ext cx="2621700" cy="62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Max uptime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(constant, seconds, value = 30)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7" name="Google Shape;497;p61"/>
          <p:cNvCxnSpPr>
            <a:stCxn id="494" idx="0"/>
          </p:cNvCxnSpPr>
          <p:nvPr/>
        </p:nvCxnSpPr>
        <p:spPr>
          <a:xfrm flipH="1" rot="10800000">
            <a:off x="7753450" y="2281213"/>
            <a:ext cx="308100" cy="5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61"/>
          <p:cNvCxnSpPr>
            <a:stCxn id="496" idx="2"/>
          </p:cNvCxnSpPr>
          <p:nvPr/>
        </p:nvCxnSpPr>
        <p:spPr>
          <a:xfrm flipH="1">
            <a:off x="7348450" y="1727375"/>
            <a:ext cx="3033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61"/>
          <p:cNvCxnSpPr>
            <a:stCxn id="493" idx="0"/>
          </p:cNvCxnSpPr>
          <p:nvPr/>
        </p:nvCxnSpPr>
        <p:spPr>
          <a:xfrm rot="10800000">
            <a:off x="5464925" y="2256550"/>
            <a:ext cx="2100" cy="19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61"/>
          <p:cNvCxnSpPr>
            <a:stCxn id="492" idx="0"/>
          </p:cNvCxnSpPr>
          <p:nvPr/>
        </p:nvCxnSpPr>
        <p:spPr>
          <a:xfrm rot="10800000">
            <a:off x="853075" y="2268925"/>
            <a:ext cx="1239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61"/>
          <p:cNvCxnSpPr>
            <a:stCxn id="495" idx="0"/>
          </p:cNvCxnSpPr>
          <p:nvPr/>
        </p:nvCxnSpPr>
        <p:spPr>
          <a:xfrm rot="10800000">
            <a:off x="1904175" y="2281150"/>
            <a:ext cx="152400" cy="13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61"/>
          <p:cNvSpPr txBox="1"/>
          <p:nvPr/>
        </p:nvSpPr>
        <p:spPr>
          <a:xfrm>
            <a:off x="2185763" y="2913850"/>
            <a:ext cx="3112200" cy="52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Fluid ounce to mL conversion factor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(constant, fl. oz/mL, value= 29.5753)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3" name="Google Shape;503;p61"/>
          <p:cNvCxnSpPr>
            <a:stCxn id="502" idx="0"/>
          </p:cNvCxnSpPr>
          <p:nvPr/>
        </p:nvCxnSpPr>
        <p:spPr>
          <a:xfrm rot="10800000">
            <a:off x="3008663" y="2268850"/>
            <a:ext cx="733200" cy="6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61"/>
          <p:cNvSpPr txBox="1"/>
          <p:nvPr/>
        </p:nvSpPr>
        <p:spPr>
          <a:xfrm>
            <a:off x="0" y="3905800"/>
            <a:ext cx="12096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*Result is rounded down to nearest integer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3 - I2C Communications</a:t>
            </a:r>
            <a:endParaRPr/>
          </a:p>
        </p:txBody>
      </p:sp>
      <p:sp>
        <p:nvSpPr>
          <p:cNvPr id="510" name="Google Shape;510;p62"/>
          <p:cNvSpPr txBox="1"/>
          <p:nvPr>
            <p:ph idx="1" type="body"/>
          </p:nvPr>
        </p:nvSpPr>
        <p:spPr>
          <a:xfrm>
            <a:off x="729325" y="2078875"/>
            <a:ext cx="76884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communication between the STM32L4 and the Raspberry Pi 3 is conducted through I2C.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data stream is 12 bytes long - Each byte of data contains 8 bits of data and an </a:t>
            </a:r>
            <a:r>
              <a:rPr lang="en"/>
              <a:t>acknowledge</a:t>
            </a:r>
            <a:r>
              <a:rPr lang="en"/>
              <a:t>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Register Address determines the data path of stream.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Make Drink Data: has two useful bytes the ID of the drink and the quantity of the drink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Recipe Data: 8 bytes of time data and 1 byte of valve data</a:t>
            </a:r>
            <a:endParaRPr/>
          </a:p>
        </p:txBody>
      </p:sp>
      <p:sp>
        <p:nvSpPr>
          <p:cNvPr id="511" name="Google Shape;511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57575"/>
            <a:ext cx="8839200" cy="92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/>
          <p:nvPr>
            <p:ph idx="4294967295" type="title"/>
          </p:nvPr>
        </p:nvSpPr>
        <p:spPr>
          <a:xfrm>
            <a:off x="178850" y="89750"/>
            <a:ext cx="43932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3"/>
          <p:cNvSpPr txBox="1"/>
          <p:nvPr/>
        </p:nvSpPr>
        <p:spPr>
          <a:xfrm>
            <a:off x="178850" y="1180450"/>
            <a:ext cx="49404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Design Strategies: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Event Driven Architecture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Model-View-Controller OOP Pattern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Grid Geometry Manager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C.R.U.D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AES Symmetric key encryption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9" name="Google Shape;5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325" y="152400"/>
            <a:ext cx="2311591" cy="254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0" name="Google Shape;5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325" y="3028750"/>
            <a:ext cx="3285604" cy="187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875" y="3711624"/>
            <a:ext cx="348615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idx="4294967295" type="title"/>
          </p:nvPr>
        </p:nvSpPr>
        <p:spPr>
          <a:xfrm>
            <a:off x="178850" y="89750"/>
            <a:ext cx="43932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8750"/>
            <a:ext cx="8791750" cy="362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5"/>
          <p:cNvSpPr txBox="1"/>
          <p:nvPr>
            <p:ph idx="4294967295" type="title"/>
          </p:nvPr>
        </p:nvSpPr>
        <p:spPr>
          <a:xfrm>
            <a:off x="178850" y="89750"/>
            <a:ext cx="7122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65"/>
          <p:cNvSpPr txBox="1"/>
          <p:nvPr/>
        </p:nvSpPr>
        <p:spPr>
          <a:xfrm>
            <a:off x="178850" y="767875"/>
            <a:ext cx="4976700" cy="4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Lato"/>
                <a:ea typeface="Lato"/>
                <a:cs typeface="Lato"/>
                <a:sym typeface="Lato"/>
              </a:rPr>
              <a:t>Main Features of Desktop Application:</a:t>
            </a:r>
            <a:endParaRPr b="1" sz="1800" u="sng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Login Page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 Management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Regular Employees &amp; Managers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Customer mode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Offers a different ordering page for customers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Employee mode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Accessed on startup or after pressing a physical button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Inventory Management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Recipe Management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Logging of sales and inventory information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Displays all log information in GUI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Hosts a HTTP network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Displays current private IP Address in GUI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Displays hosting URL in GUI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Background color customization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Live 2D animations (a.k.a filters) via the Camera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Help Instructions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7" name="Google Shape;537;p65"/>
          <p:cNvPicPr preferRelativeResize="0"/>
          <p:nvPr/>
        </p:nvPicPr>
        <p:blipFill rotWithShape="1">
          <a:blip r:embed="rId3">
            <a:alphaModFix/>
          </a:blip>
          <a:srcRect b="16568" l="36064" r="35714" t="34162"/>
          <a:stretch/>
        </p:blipFill>
        <p:spPr>
          <a:xfrm>
            <a:off x="7035925" y="3093275"/>
            <a:ext cx="1730750" cy="17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550" y="3143100"/>
            <a:ext cx="1606742" cy="1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551" y="767875"/>
            <a:ext cx="3611126" cy="203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Robotic arm based design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Suspended drinks with special spouts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Makes drinks that are stirred, shook, and muddle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Two drinks per minute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30 spirits and 21 mixers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Royal Caribbean Bar Tending Robot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900" y="2006250"/>
            <a:ext cx="3842702" cy="25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3179700" y="683225"/>
            <a:ext cx="2784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2650650" y="483150"/>
            <a:ext cx="38427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r>
              <a:rPr lang="en"/>
              <a:t> solution #1</a:t>
            </a:r>
            <a:endParaRPr/>
          </a:p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>
            <p:ph idx="4294967295" type="title"/>
          </p:nvPr>
        </p:nvSpPr>
        <p:spPr>
          <a:xfrm>
            <a:off x="178850" y="89750"/>
            <a:ext cx="44478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6"/>
          <p:cNvSpPr txBox="1"/>
          <p:nvPr/>
        </p:nvSpPr>
        <p:spPr>
          <a:xfrm>
            <a:off x="4344150" y="4445350"/>
            <a:ext cx="23172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Employee Window</a:t>
            </a:r>
            <a:endParaRPr/>
          </a:p>
        </p:txBody>
      </p:sp>
      <p:sp>
        <p:nvSpPr>
          <p:cNvPr id="546" name="Google Shape;546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50" y="2079200"/>
            <a:ext cx="985100" cy="9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6"/>
          <p:cNvSpPr txBox="1"/>
          <p:nvPr/>
        </p:nvSpPr>
        <p:spPr>
          <a:xfrm>
            <a:off x="337800" y="3319575"/>
            <a:ext cx="9852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Icon</a:t>
            </a:r>
            <a:endParaRPr/>
          </a:p>
        </p:txBody>
      </p:sp>
      <p:pic>
        <p:nvPicPr>
          <p:cNvPr id="549" name="Google Shape;54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538" y="993638"/>
            <a:ext cx="6112425" cy="345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7"/>
          <p:cNvSpPr txBox="1"/>
          <p:nvPr>
            <p:ph idx="4294967295" type="title"/>
          </p:nvPr>
        </p:nvSpPr>
        <p:spPr>
          <a:xfrm>
            <a:off x="178850" y="89750"/>
            <a:ext cx="46767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7"/>
          <p:cNvSpPr txBox="1"/>
          <p:nvPr/>
        </p:nvSpPr>
        <p:spPr>
          <a:xfrm>
            <a:off x="3190863" y="4749850"/>
            <a:ext cx="2960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 Profile In Employee Window</a:t>
            </a:r>
            <a:endParaRPr/>
          </a:p>
        </p:txBody>
      </p:sp>
      <p:sp>
        <p:nvSpPr>
          <p:cNvPr id="556" name="Google Shape;556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7" name="Google Shape;5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475" y="1166750"/>
            <a:ext cx="6075198" cy="34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 txBox="1"/>
          <p:nvPr/>
        </p:nvSpPr>
        <p:spPr>
          <a:xfrm>
            <a:off x="4071052" y="4794400"/>
            <a:ext cx="1263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 Editor</a:t>
            </a:r>
            <a:endParaRPr/>
          </a:p>
        </p:txBody>
      </p:sp>
      <p:sp>
        <p:nvSpPr>
          <p:cNvPr id="563" name="Google Shape;563;p68"/>
          <p:cNvSpPr txBox="1"/>
          <p:nvPr>
            <p:ph idx="4294967295" type="title"/>
          </p:nvPr>
        </p:nvSpPr>
        <p:spPr>
          <a:xfrm>
            <a:off x="178850" y="89750"/>
            <a:ext cx="86031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00" y="671837"/>
            <a:ext cx="7300422" cy="41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9"/>
          <p:cNvSpPr txBox="1"/>
          <p:nvPr/>
        </p:nvSpPr>
        <p:spPr>
          <a:xfrm>
            <a:off x="3618295" y="4445350"/>
            <a:ext cx="1907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</a:t>
            </a:r>
            <a:r>
              <a:rPr lang="en"/>
              <a:t> Manager</a:t>
            </a:r>
            <a:endParaRPr/>
          </a:p>
        </p:txBody>
      </p:sp>
      <p:sp>
        <p:nvSpPr>
          <p:cNvPr id="571" name="Google Shape;571;p69"/>
          <p:cNvSpPr txBox="1"/>
          <p:nvPr>
            <p:ph idx="4294967295" type="title"/>
          </p:nvPr>
        </p:nvSpPr>
        <p:spPr>
          <a:xfrm>
            <a:off x="178850" y="89750"/>
            <a:ext cx="8192700" cy="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38" y="677915"/>
            <a:ext cx="6707326" cy="378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50" y="0"/>
            <a:ext cx="8657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0"/>
          <p:cNvSpPr txBox="1"/>
          <p:nvPr>
            <p:ph idx="4294967295" type="title"/>
          </p:nvPr>
        </p:nvSpPr>
        <p:spPr>
          <a:xfrm>
            <a:off x="178850" y="89750"/>
            <a:ext cx="2655900" cy="16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 txBox="1"/>
          <p:nvPr>
            <p:ph idx="4294967295" type="title"/>
          </p:nvPr>
        </p:nvSpPr>
        <p:spPr>
          <a:xfrm>
            <a:off x="178850" y="89750"/>
            <a:ext cx="42105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1"/>
          <p:cNvSpPr txBox="1"/>
          <p:nvPr/>
        </p:nvSpPr>
        <p:spPr>
          <a:xfrm>
            <a:off x="1739638" y="4650825"/>
            <a:ext cx="3464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Window with Embedded Keyboard</a:t>
            </a:r>
            <a:endParaRPr/>
          </a:p>
        </p:txBody>
      </p:sp>
      <p:pic>
        <p:nvPicPr>
          <p:cNvPr id="587" name="Google Shape;58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050" y="1924049"/>
            <a:ext cx="1895475" cy="129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8" name="Google Shape;588;p71"/>
          <p:cNvSpPr txBox="1"/>
          <p:nvPr/>
        </p:nvSpPr>
        <p:spPr>
          <a:xfrm>
            <a:off x="7285988" y="3358875"/>
            <a:ext cx="12816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Window</a:t>
            </a:r>
            <a:endParaRPr/>
          </a:p>
        </p:txBody>
      </p:sp>
      <p:sp>
        <p:nvSpPr>
          <p:cNvPr id="589" name="Google Shape;589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53" y="1154125"/>
            <a:ext cx="6192077" cy="34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/>
        </p:nvSpPr>
        <p:spPr>
          <a:xfrm>
            <a:off x="3034950" y="4372275"/>
            <a:ext cx="3365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Background Color Widget for User</a:t>
            </a:r>
            <a:endParaRPr/>
          </a:p>
        </p:txBody>
      </p:sp>
      <p:sp>
        <p:nvSpPr>
          <p:cNvPr id="596" name="Google Shape;596;p72"/>
          <p:cNvSpPr txBox="1"/>
          <p:nvPr>
            <p:ph idx="4294967295" type="title"/>
          </p:nvPr>
        </p:nvSpPr>
        <p:spPr>
          <a:xfrm>
            <a:off x="178850" y="89750"/>
            <a:ext cx="8192700" cy="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625" y="840150"/>
            <a:ext cx="6132750" cy="34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3"/>
          <p:cNvSpPr txBox="1"/>
          <p:nvPr/>
        </p:nvSpPr>
        <p:spPr>
          <a:xfrm>
            <a:off x="1219708" y="2659425"/>
            <a:ext cx="1349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 screens </a:t>
            </a:r>
            <a:endParaRPr/>
          </a:p>
        </p:txBody>
      </p:sp>
      <p:sp>
        <p:nvSpPr>
          <p:cNvPr id="604" name="Google Shape;604;p73"/>
          <p:cNvSpPr txBox="1"/>
          <p:nvPr>
            <p:ph idx="4294967295" type="title"/>
          </p:nvPr>
        </p:nvSpPr>
        <p:spPr>
          <a:xfrm>
            <a:off x="617225" y="0"/>
            <a:ext cx="8192700" cy="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73"/>
          <p:cNvSpPr txBox="1"/>
          <p:nvPr/>
        </p:nvSpPr>
        <p:spPr>
          <a:xfrm>
            <a:off x="5960775" y="3781113"/>
            <a:ext cx="1421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</a:t>
            </a:r>
            <a:r>
              <a:rPr lang="en"/>
              <a:t> screen </a:t>
            </a:r>
            <a:endParaRPr/>
          </a:p>
        </p:txBody>
      </p:sp>
      <p:pic>
        <p:nvPicPr>
          <p:cNvPr id="607" name="Google Shape;607;p73"/>
          <p:cNvPicPr preferRelativeResize="0"/>
          <p:nvPr/>
        </p:nvPicPr>
        <p:blipFill rotWithShape="1">
          <a:blip r:embed="rId3">
            <a:alphaModFix/>
          </a:blip>
          <a:srcRect b="0" l="0" r="5114" t="0"/>
          <a:stretch/>
        </p:blipFill>
        <p:spPr>
          <a:xfrm>
            <a:off x="178853" y="617522"/>
            <a:ext cx="3431130" cy="204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014" y="1279950"/>
            <a:ext cx="4276911" cy="241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625" y="3030175"/>
            <a:ext cx="3457576" cy="195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4"/>
          <p:cNvSpPr txBox="1"/>
          <p:nvPr/>
        </p:nvSpPr>
        <p:spPr>
          <a:xfrm>
            <a:off x="5838700" y="4383575"/>
            <a:ext cx="2119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A User Window</a:t>
            </a:r>
            <a:endParaRPr/>
          </a:p>
        </p:txBody>
      </p:sp>
      <p:pic>
        <p:nvPicPr>
          <p:cNvPr id="615" name="Google Shape;61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911542"/>
            <a:ext cx="4490801" cy="2404133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4"/>
          <p:cNvSpPr txBox="1"/>
          <p:nvPr/>
        </p:nvSpPr>
        <p:spPr>
          <a:xfrm>
            <a:off x="1688750" y="3181500"/>
            <a:ext cx="10545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user</a:t>
            </a:r>
            <a:endParaRPr/>
          </a:p>
        </p:txBody>
      </p:sp>
      <p:pic>
        <p:nvPicPr>
          <p:cNvPr id="617" name="Google Shape;6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79425"/>
            <a:ext cx="4348398" cy="233626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4"/>
          <p:cNvSpPr txBox="1"/>
          <p:nvPr/>
        </p:nvSpPr>
        <p:spPr>
          <a:xfrm>
            <a:off x="1427950" y="4383575"/>
            <a:ext cx="1797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user Window</a:t>
            </a:r>
            <a:endParaRPr/>
          </a:p>
        </p:txBody>
      </p:sp>
      <p:pic>
        <p:nvPicPr>
          <p:cNvPr id="619" name="Google Shape;61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225" y="168100"/>
            <a:ext cx="1606742" cy="160674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4"/>
          <p:cNvSpPr txBox="1"/>
          <p:nvPr>
            <p:ph idx="4294967295" type="title"/>
          </p:nvPr>
        </p:nvSpPr>
        <p:spPr>
          <a:xfrm>
            <a:off x="178850" y="89750"/>
            <a:ext cx="5658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5"/>
          <p:cNvSpPr txBox="1"/>
          <p:nvPr/>
        </p:nvSpPr>
        <p:spPr>
          <a:xfrm>
            <a:off x="3618295" y="4445350"/>
            <a:ext cx="1907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File</a:t>
            </a:r>
            <a:r>
              <a:rPr lang="en"/>
              <a:t> Manager</a:t>
            </a:r>
            <a:endParaRPr/>
          </a:p>
        </p:txBody>
      </p:sp>
      <p:sp>
        <p:nvSpPr>
          <p:cNvPr id="627" name="Google Shape;627;p75"/>
          <p:cNvSpPr txBox="1"/>
          <p:nvPr>
            <p:ph idx="4294967295" type="title"/>
          </p:nvPr>
        </p:nvSpPr>
        <p:spPr>
          <a:xfrm>
            <a:off x="178850" y="89750"/>
            <a:ext cx="8192700" cy="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4.1: Design a GUI using Tkinter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75" y="569875"/>
            <a:ext cx="6981074" cy="39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Linear translation to dispense drinks into cup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Beaumont Spirit Measure device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1 drink at a time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9 drinks available and suspended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Youtube Drink Making Robot</a:t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474" y="1969675"/>
            <a:ext cx="3995900" cy="2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type="title"/>
          </p:nvPr>
        </p:nvSpPr>
        <p:spPr>
          <a:xfrm>
            <a:off x="2650650" y="483150"/>
            <a:ext cx="38427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solution #2</a:t>
            </a:r>
            <a:endParaRPr/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"/>
          <p:cNvSpPr txBox="1"/>
          <p:nvPr/>
        </p:nvSpPr>
        <p:spPr>
          <a:xfrm>
            <a:off x="-50550" y="1287825"/>
            <a:ext cx="45321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Recipe info is stored in text files in the local directory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Inventory info is stored in a CSV file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Current background color stored in text file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Created an event logger for actions made by the user of the desktop application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Created a shared data directory that the HTTP server will share with the phone app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76"/>
          <p:cNvSpPr txBox="1"/>
          <p:nvPr>
            <p:ph idx="4294967295" type="title"/>
          </p:nvPr>
        </p:nvSpPr>
        <p:spPr>
          <a:xfrm>
            <a:off x="0" y="0"/>
            <a:ext cx="9428400" cy="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Task 4, Subtask 4.2: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Develop efficient methods for information management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238" y="797688"/>
            <a:ext cx="3215947" cy="14146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7" name="Google Shape;63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150" y="3609575"/>
            <a:ext cx="41338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9" name="Google Shape;639;p76"/>
          <p:cNvPicPr preferRelativeResize="0"/>
          <p:nvPr/>
        </p:nvPicPr>
        <p:blipFill rotWithShape="1">
          <a:blip r:embed="rId5">
            <a:alphaModFix/>
          </a:blip>
          <a:srcRect b="44733" l="15785" r="27996" t="34970"/>
          <a:stretch/>
        </p:blipFill>
        <p:spPr>
          <a:xfrm>
            <a:off x="4484625" y="2430374"/>
            <a:ext cx="4735574" cy="9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7"/>
          <p:cNvSpPr txBox="1"/>
          <p:nvPr/>
        </p:nvSpPr>
        <p:spPr>
          <a:xfrm>
            <a:off x="193300" y="3572650"/>
            <a:ext cx="55290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PeripheralDevice class defines a standard communication interface between peripheral devices &amp; the main application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77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 4, Subtask 4.3: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Add in capabilities for communication between the main computer &amp; peripheral devices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7" name="Google Shape;6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250" y="899100"/>
            <a:ext cx="7316950" cy="42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 4, Subtask 4.4: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Create the interfaces between the main computer &amp; peripheral devices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78"/>
          <p:cNvSpPr txBox="1"/>
          <p:nvPr/>
        </p:nvSpPr>
        <p:spPr>
          <a:xfrm>
            <a:off x="306025" y="1165225"/>
            <a:ext cx="48963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Employee Switch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Connected between a GPIO pin of the main computer (Raspberry Pi 3) and GND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When pressed, it sends the user directly to the login screen of employee mode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state of the button is checked every 2 seconds by the application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5" name="Google Shape;6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525" y="674850"/>
            <a:ext cx="1520250" cy="15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985" y="2288650"/>
            <a:ext cx="3063326" cy="19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9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 4, Subtask 4.4: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Create the interfaces between the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 main computer &amp; peripheral devices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79"/>
          <p:cNvPicPr preferRelativeResize="0"/>
          <p:nvPr/>
        </p:nvPicPr>
        <p:blipFill rotWithShape="1">
          <a:blip r:embed="rId3">
            <a:alphaModFix/>
          </a:blip>
          <a:srcRect b="24057" l="49148" r="20267" t="41122"/>
          <a:stretch/>
        </p:blipFill>
        <p:spPr>
          <a:xfrm>
            <a:off x="5416537" y="1008200"/>
            <a:ext cx="2837776" cy="19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9"/>
          <p:cNvSpPr txBox="1"/>
          <p:nvPr/>
        </p:nvSpPr>
        <p:spPr>
          <a:xfrm>
            <a:off x="5859963" y="2991225"/>
            <a:ext cx="19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Payment Confirmation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5" name="Google Shape;66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950" y="3384824"/>
            <a:ext cx="1382950" cy="15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9"/>
          <p:cNvSpPr txBox="1"/>
          <p:nvPr/>
        </p:nvSpPr>
        <p:spPr>
          <a:xfrm>
            <a:off x="247200" y="1214625"/>
            <a:ext cx="4767000" cy="3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MEI Bill Acceptor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Commercial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grade bill acceptor that accepts $1, $5, and $10 bills (rejects $20s)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Dip switches for configuration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Needs an input voltage of 115 VAC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Outputs pulses by connecting an open collector configuration to ground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1 pulse per $1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■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Required software debouncing to get accurate amount of pulses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0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 4, Subtask 4.4: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Create the interfaces between the main computer &amp; peripheral devices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163" y="1054301"/>
            <a:ext cx="2542149" cy="338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5" y="1439375"/>
            <a:ext cx="5676900" cy="2619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5" name="Google Shape;675;p80"/>
          <p:cNvSpPr txBox="1"/>
          <p:nvPr/>
        </p:nvSpPr>
        <p:spPr>
          <a:xfrm>
            <a:off x="1066625" y="4167925"/>
            <a:ext cx="370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Bill Acceptor Schematic For Reading Pulses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1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 4, Subtask 4.4: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Create the interfaces between the main computer &amp; peripheral devices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81"/>
          <p:cNvSpPr txBox="1"/>
          <p:nvPr/>
        </p:nvSpPr>
        <p:spPr>
          <a:xfrm>
            <a:off x="-70375" y="1149225"/>
            <a:ext cx="45861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Picamera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Frames of a video feed are captured and displayed within the GUI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■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displayed until drink is finished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randomly selected filter will be applied to a set of frames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in order to add entertaining 2D animations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Made a CAD model and 3D printed it to hold picamera for testing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3" name="Google Shape;683;p81"/>
          <p:cNvPicPr preferRelativeResize="0"/>
          <p:nvPr/>
        </p:nvPicPr>
        <p:blipFill rotWithShape="1">
          <a:blip r:embed="rId3">
            <a:alphaModFix/>
          </a:blip>
          <a:srcRect b="8050" l="0" r="0" t="27132"/>
          <a:stretch/>
        </p:blipFill>
        <p:spPr>
          <a:xfrm>
            <a:off x="7285950" y="777800"/>
            <a:ext cx="1858049" cy="147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125" y="777800"/>
            <a:ext cx="2632214" cy="14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249975"/>
            <a:ext cx="4586099" cy="257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/>
          <p:nvPr>
            <p:ph idx="4294967295" type="title"/>
          </p:nvPr>
        </p:nvSpPr>
        <p:spPr>
          <a:xfrm>
            <a:off x="0" y="3574725"/>
            <a:ext cx="39453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Task 4, Subtask 4.4: Create the interfaces between the main computer &amp; peripheral devices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2" name="Google Shape;69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25" y="152325"/>
            <a:ext cx="8795786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2"/>
          <p:cNvSpPr txBox="1"/>
          <p:nvPr/>
        </p:nvSpPr>
        <p:spPr>
          <a:xfrm>
            <a:off x="73075" y="1928800"/>
            <a:ext cx="2323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en" u="sng"/>
              <a:t>Drink Ordering Process between Main Computer and MCU Board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3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 4, Subtask 4.4: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Create the interfaces between the main computer &amp; peripheral devices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83"/>
          <p:cNvSpPr txBox="1"/>
          <p:nvPr/>
        </p:nvSpPr>
        <p:spPr>
          <a:xfrm>
            <a:off x="0" y="800200"/>
            <a:ext cx="39813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Capacitive 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ouchscreen with 3D printed mount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Standard HDMI connection for displaying desktop GUI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USB connection for touchscreen control on master computer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Square slots for feeding through wires (e.g. power wires, data ribbon)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50 degree angle for inclined support part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5-12 V for operation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9” diagonal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1" name="Google Shape;701;p83"/>
          <p:cNvPicPr preferRelativeResize="0"/>
          <p:nvPr/>
        </p:nvPicPr>
        <p:blipFill rotWithShape="1">
          <a:blip r:embed="rId3">
            <a:alphaModFix/>
          </a:blip>
          <a:srcRect b="10118" l="15217" r="47179" t="21696"/>
          <a:stretch/>
        </p:blipFill>
        <p:spPr>
          <a:xfrm>
            <a:off x="4772575" y="531675"/>
            <a:ext cx="1904074" cy="194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3"/>
          <p:cNvPicPr preferRelativeResize="0"/>
          <p:nvPr/>
        </p:nvPicPr>
        <p:blipFill rotWithShape="1">
          <a:blip r:embed="rId4">
            <a:alphaModFix/>
          </a:blip>
          <a:srcRect b="20734" l="16840" r="47900" t="15506"/>
          <a:stretch/>
        </p:blipFill>
        <p:spPr>
          <a:xfrm>
            <a:off x="7052600" y="531675"/>
            <a:ext cx="1775558" cy="180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7750" y="2571750"/>
            <a:ext cx="2130724" cy="213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4"/>
          <p:cNvSpPr txBox="1"/>
          <p:nvPr/>
        </p:nvSpPr>
        <p:spPr>
          <a:xfrm>
            <a:off x="82025" y="815150"/>
            <a:ext cx="28365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Created a phone application via Android Studio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Phone application requires login credentials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Tabbed views once a successful login is achieved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84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 5, Subtask 5.1: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Design the UI of the phone app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0" name="Google Shape;71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00" y="892550"/>
            <a:ext cx="1860100" cy="330684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1" name="Google Shape;71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525" y="918336"/>
            <a:ext cx="1860100" cy="3306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2" name="Google Shape;712;p84"/>
          <p:cNvSpPr txBox="1"/>
          <p:nvPr/>
        </p:nvSpPr>
        <p:spPr>
          <a:xfrm>
            <a:off x="5422613" y="4289750"/>
            <a:ext cx="1163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sp>
        <p:nvSpPr>
          <p:cNvPr id="713" name="Google Shape;713;p84"/>
          <p:cNvSpPr txBox="1"/>
          <p:nvPr/>
        </p:nvSpPr>
        <p:spPr>
          <a:xfrm>
            <a:off x="3402472" y="4289750"/>
            <a:ext cx="89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Icon</a:t>
            </a:r>
            <a:endParaRPr/>
          </a:p>
        </p:txBody>
      </p:sp>
      <p:sp>
        <p:nvSpPr>
          <p:cNvPr id="714" name="Google Shape;714;p84"/>
          <p:cNvSpPr txBox="1"/>
          <p:nvPr/>
        </p:nvSpPr>
        <p:spPr>
          <a:xfrm>
            <a:off x="7270725" y="4285250"/>
            <a:ext cx="1305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Tabbed Views</a:t>
            </a:r>
            <a:endParaRPr/>
          </a:p>
        </p:txBody>
      </p:sp>
      <p:pic>
        <p:nvPicPr>
          <p:cNvPr id="715" name="Google Shape;71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3475" y="892550"/>
            <a:ext cx="1860100" cy="330683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6" name="Google Shape;716;p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5"/>
          <p:cNvSpPr txBox="1"/>
          <p:nvPr/>
        </p:nvSpPr>
        <p:spPr>
          <a:xfrm>
            <a:off x="82025" y="899100"/>
            <a:ext cx="4778400" cy="4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Connects to the HTTP server hosted on the main computer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Loads inventory, sales, and system information into each their respective tabs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Allows for updating of shared data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Desktop app updates shared data every minute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Phone app uses URL generated by ngrok tool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p85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 5, Subtask 5.2: Allow exchange of data between the phone app and main computer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5"/>
          <p:cNvSpPr txBox="1"/>
          <p:nvPr/>
        </p:nvSpPr>
        <p:spPr>
          <a:xfrm>
            <a:off x="5105475" y="4657675"/>
            <a:ext cx="1507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 Options</a:t>
            </a:r>
            <a:endParaRPr/>
          </a:p>
        </p:txBody>
      </p:sp>
      <p:sp>
        <p:nvSpPr>
          <p:cNvPr id="724" name="Google Shape;724;p85"/>
          <p:cNvSpPr txBox="1"/>
          <p:nvPr/>
        </p:nvSpPr>
        <p:spPr>
          <a:xfrm>
            <a:off x="7421775" y="4657675"/>
            <a:ext cx="11637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 Editor</a:t>
            </a:r>
            <a:endParaRPr/>
          </a:p>
        </p:txBody>
      </p:sp>
      <p:pic>
        <p:nvPicPr>
          <p:cNvPr id="725" name="Google Shape;72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550" y="1106825"/>
            <a:ext cx="1997350" cy="355084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6" name="Google Shape;726;p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7" name="Google Shape;727;p85"/>
          <p:cNvPicPr preferRelativeResize="0"/>
          <p:nvPr/>
        </p:nvPicPr>
        <p:blipFill rotWithShape="1">
          <a:blip r:embed="rId4">
            <a:alphaModFix/>
          </a:blip>
          <a:srcRect b="66343" l="9246" r="62154" t="24717"/>
          <a:stretch/>
        </p:blipFill>
        <p:spPr>
          <a:xfrm>
            <a:off x="5738825" y="439275"/>
            <a:ext cx="2604750" cy="459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8" name="Google Shape;72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4950" y="1106832"/>
            <a:ext cx="1997350" cy="3550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84" name="Google Shape;184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Design an automated drink dispensing system that will offer a more economical solution to reduce wait time for drinks and reduce human error in the drink making process.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6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 5, Subtask 5.3: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Provide Monitoring Features in the App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6"/>
          <p:cNvSpPr txBox="1"/>
          <p:nvPr/>
        </p:nvSpPr>
        <p:spPr>
          <a:xfrm>
            <a:off x="6767400" y="4369850"/>
            <a:ext cx="2376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Status</a:t>
            </a:r>
            <a:r>
              <a:rPr lang="en"/>
              <a:t> Feature Tab</a:t>
            </a:r>
            <a:endParaRPr/>
          </a:p>
        </p:txBody>
      </p:sp>
      <p:sp>
        <p:nvSpPr>
          <p:cNvPr id="735" name="Google Shape;735;p86"/>
          <p:cNvSpPr txBox="1"/>
          <p:nvPr/>
        </p:nvSpPr>
        <p:spPr>
          <a:xfrm>
            <a:off x="4748765" y="4369850"/>
            <a:ext cx="1952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 Feature Tab</a:t>
            </a:r>
            <a:endParaRPr/>
          </a:p>
        </p:txBody>
      </p:sp>
      <p:sp>
        <p:nvSpPr>
          <p:cNvPr id="736" name="Google Shape;736;p86"/>
          <p:cNvSpPr txBox="1"/>
          <p:nvPr/>
        </p:nvSpPr>
        <p:spPr>
          <a:xfrm>
            <a:off x="0" y="521250"/>
            <a:ext cx="4597800" cy="4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three tabbed views show: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Current inventory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■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Quantity left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■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Original quantity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Sales for specific days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■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graph to show individual drink sales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System status information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notification will be sent if the quantity left is half of the original quantity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7" name="Google Shape;73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200" y="1051500"/>
            <a:ext cx="1780848" cy="316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273" y="1051500"/>
            <a:ext cx="1780848" cy="316595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7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Task 6, Subtask 6.1: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Incorporate facial recognition into the Desktop Application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87"/>
          <p:cNvSpPr txBox="1"/>
          <p:nvPr/>
        </p:nvSpPr>
        <p:spPr>
          <a:xfrm>
            <a:off x="0" y="752075"/>
            <a:ext cx="3214800" cy="4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Bunny Ears Feature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Using OpenCV Python API to detect potential faces within each image frame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■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Employing Haar Cascade Classifier, which is a cascade of functions that detects features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With the list of potential faces in an image, a 2D animation is drawn within the plane of the frame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■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Requires a bit of geometry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7" name="Google Shape;747;p87"/>
          <p:cNvPicPr preferRelativeResize="0"/>
          <p:nvPr/>
        </p:nvPicPr>
        <p:blipFill rotWithShape="1">
          <a:blip r:embed="rId3">
            <a:alphaModFix/>
          </a:blip>
          <a:srcRect b="30587" l="0" r="22666" t="4455"/>
          <a:stretch/>
        </p:blipFill>
        <p:spPr>
          <a:xfrm>
            <a:off x="4766850" y="482200"/>
            <a:ext cx="2911100" cy="138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7" title="bunny_ears_filt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5151" y="1863050"/>
            <a:ext cx="4914500" cy="32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8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 6, Subtask 6.1: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Create the interfaces between the main computer &amp; peripheral devices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88"/>
          <p:cNvSpPr txBox="1"/>
          <p:nvPr/>
        </p:nvSpPr>
        <p:spPr>
          <a:xfrm>
            <a:off x="522775" y="918838"/>
            <a:ext cx="41844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Math for Bunny Ears Feature: 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6" name="Google Shape;7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700" y="708163"/>
            <a:ext cx="3310075" cy="19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25" y="1494775"/>
            <a:ext cx="7102252" cy="36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9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Task 6, Subtask 6.1: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Incorporate facial recognition into the Desktop Application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89"/>
          <p:cNvSpPr txBox="1"/>
          <p:nvPr>
            <p:ph idx="12" type="sldNum"/>
          </p:nvPr>
        </p:nvSpPr>
        <p:spPr>
          <a:xfrm>
            <a:off x="4436427" y="21781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89"/>
          <p:cNvSpPr txBox="1"/>
          <p:nvPr/>
        </p:nvSpPr>
        <p:spPr>
          <a:xfrm>
            <a:off x="-136725" y="941175"/>
            <a:ext cx="4363800" cy="4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Rainbow mask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Using a Haar Cascade for detecting faces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Performing a cross-dissolve like operation to draw a transparent, multicolored mask onto the face of an observer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</a:t>
            </a:r>
            <a:r>
              <a:rPr baseline="-25000" lang="en" sz="1600">
                <a:latin typeface="Lato"/>
                <a:ea typeface="Lato"/>
                <a:cs typeface="Lato"/>
                <a:sym typeface="Lato"/>
              </a:rPr>
              <a:t>new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[i, j]= β*P</a:t>
            </a:r>
            <a:r>
              <a:rPr baseline="-25000" lang="en" sz="16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[i, j] + ɑ*P</a:t>
            </a:r>
            <a:r>
              <a:rPr baseline="-25000" lang="en" sz="16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[i, j]+ ɣ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Ra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inbow glasses filter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Using a Haar Cascade for detecting faces and eyes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 Drawing 2D glasses animation with built-in drawing functions and geometry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5" name="Google Shape;765;p89"/>
          <p:cNvPicPr preferRelativeResize="0"/>
          <p:nvPr/>
        </p:nvPicPr>
        <p:blipFill rotWithShape="1">
          <a:blip r:embed="rId3">
            <a:alphaModFix/>
          </a:blip>
          <a:srcRect b="20115" l="16583" r="15647" t="0"/>
          <a:stretch/>
        </p:blipFill>
        <p:spPr>
          <a:xfrm>
            <a:off x="5218375" y="2960200"/>
            <a:ext cx="3168100" cy="21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89"/>
          <p:cNvPicPr preferRelativeResize="0"/>
          <p:nvPr/>
        </p:nvPicPr>
        <p:blipFill rotWithShape="1">
          <a:blip r:embed="rId4">
            <a:alphaModFix/>
          </a:blip>
          <a:srcRect b="23646" l="23794" r="25654" t="0"/>
          <a:stretch/>
        </p:blipFill>
        <p:spPr>
          <a:xfrm>
            <a:off x="4186960" y="646075"/>
            <a:ext cx="2602690" cy="22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89"/>
          <p:cNvPicPr preferRelativeResize="0"/>
          <p:nvPr/>
        </p:nvPicPr>
        <p:blipFill rotWithShape="1">
          <a:blip r:embed="rId5">
            <a:alphaModFix/>
          </a:blip>
          <a:srcRect b="28263" l="28311" r="28719" t="0"/>
          <a:stretch/>
        </p:blipFill>
        <p:spPr>
          <a:xfrm>
            <a:off x="6789661" y="646075"/>
            <a:ext cx="2354463" cy="22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0"/>
          <p:cNvSpPr txBox="1"/>
          <p:nvPr>
            <p:ph idx="4294967295" type="title"/>
          </p:nvPr>
        </p:nvSpPr>
        <p:spPr>
          <a:xfrm>
            <a:off x="0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Task 6, Subtask 6.1: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Incorporate facial recognition into the Desktop Application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90"/>
          <p:cNvSpPr txBox="1"/>
          <p:nvPr>
            <p:ph idx="12" type="sldNum"/>
          </p:nvPr>
        </p:nvSpPr>
        <p:spPr>
          <a:xfrm>
            <a:off x="8595427" y="47499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4" name="Google Shape;77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5" y="3613150"/>
            <a:ext cx="2016475" cy="15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62" y="503312"/>
            <a:ext cx="8048076" cy="46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1825" y="561750"/>
            <a:ext cx="1560275" cy="13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1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 6, Subtask 6.1: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Incorporate facial recognition into the Desktop Application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3" name="Google Shape;783;p91"/>
          <p:cNvSpPr txBox="1"/>
          <p:nvPr/>
        </p:nvSpPr>
        <p:spPr>
          <a:xfrm>
            <a:off x="2477963" y="4575350"/>
            <a:ext cx="39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Rainbow mask and Glasses Filter in Full Demo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4" name="Google Shape;784;p91" title="app_demo-2019-03-12_23.3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125" y="899100"/>
            <a:ext cx="4901675" cy="36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2"/>
          <p:cNvSpPr txBox="1"/>
          <p:nvPr>
            <p:ph idx="4294967295" type="title"/>
          </p:nvPr>
        </p:nvSpPr>
        <p:spPr>
          <a:xfrm>
            <a:off x="82025" y="0"/>
            <a:ext cx="9062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Task 6, Subtask 6.2: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Adapt the desktop application for compliance with PYPI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92"/>
          <p:cNvSpPr txBox="1"/>
          <p:nvPr>
            <p:ph idx="12" type="sldNum"/>
          </p:nvPr>
        </p:nvSpPr>
        <p:spPr>
          <a:xfrm>
            <a:off x="4436427" y="21781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1" name="Google Shape;791;p92"/>
          <p:cNvSpPr txBox="1"/>
          <p:nvPr/>
        </p:nvSpPr>
        <p:spPr>
          <a:xfrm>
            <a:off x="82025" y="899100"/>
            <a:ext cx="4363800" cy="4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Refactored code base to be compliant with Python Enhancement Proposals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Uploaded desktop application software to the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Py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thon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ackage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I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ndex (international software repository)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Allows for easier installation of desktop application software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Allows for a simpler updating process if new features are added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Supported for Python 3.5 &amp; newer interpreters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2" name="Google Shape;79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900" y="813776"/>
            <a:ext cx="4578148" cy="22669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3" name="Google Shape;793;p92"/>
          <p:cNvSpPr txBox="1"/>
          <p:nvPr/>
        </p:nvSpPr>
        <p:spPr>
          <a:xfrm>
            <a:off x="4445825" y="3266475"/>
            <a:ext cx="4578300" cy="17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Desktop app software package is specifically supported for the Raspbian Operating system (Debian based)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Excluding the peripheral device code, it will at least be able to run on Ubuntu variants (e.g. Lubuntu, Linux Mint)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9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r>
              <a:rPr lang="en"/>
              <a:t>Setup</a:t>
            </a:r>
            <a:endParaRPr/>
          </a:p>
        </p:txBody>
      </p:sp>
      <p:pic>
        <p:nvPicPr>
          <p:cNvPr id="800" name="Google Shape;800;p93"/>
          <p:cNvPicPr preferRelativeResize="0"/>
          <p:nvPr/>
        </p:nvPicPr>
        <p:blipFill rotWithShape="1">
          <a:blip r:embed="rId3">
            <a:alphaModFix/>
          </a:blip>
          <a:srcRect b="27931" l="19468" r="13970" t="21283"/>
          <a:stretch/>
        </p:blipFill>
        <p:spPr>
          <a:xfrm>
            <a:off x="2093113" y="1995625"/>
            <a:ext cx="4961075" cy="283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4"/>
          <p:cNvSpPr txBox="1"/>
          <p:nvPr>
            <p:ph type="title"/>
          </p:nvPr>
        </p:nvSpPr>
        <p:spPr>
          <a:xfrm>
            <a:off x="727650" y="1171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Acknowledgments</a:t>
            </a:r>
            <a:endParaRPr/>
          </a:p>
        </p:txBody>
      </p:sp>
      <p:sp>
        <p:nvSpPr>
          <p:cNvPr id="806" name="Google Shape;806;p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7" name="Google Shape;807;p94"/>
          <p:cNvSpPr txBox="1"/>
          <p:nvPr/>
        </p:nvSpPr>
        <p:spPr>
          <a:xfrm>
            <a:off x="818200" y="1706700"/>
            <a:ext cx="7718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We would like to acknowledge the weekly guidance that we received from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Dr. Lei Zhang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throughout our senior design courses.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We would like to acknowledge our friends and family for supporting us throughout this senior design project, especially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David Salmeron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who came down today.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We would like to acknowledge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Justin Derickson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for his help with fleshing out our ideas.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Finally, we would like to acknowledge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Ryan Valente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for helping out with some aspects of the mechanical portions of our system.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813" name="Google Shape;813;p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Requirements and Constraints</a:t>
            </a:r>
            <a:endParaRPr/>
          </a:p>
        </p:txBody>
      </p:sp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819" name="Google Shape;819;p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http://www.royalcaribbean.com/connect/robot-bartenders-shake-things-up-at-sea/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https://www.youtube.com/watch?v=fAh6hQRKBU8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https://intellipaat.com/tutorial/tutorial-mongodb-tutorial/mongodb-crud-operations/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https://docstore.mik.ua/orelly/perl3/tk/ch02_02.htm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https://en.wikipedia.org/wiki/Model%E2%80%93view%E2%80%93controller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http://www.nsf.org/services/by-type/standards-publications/food-equipment-standards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20" name="Google Shape;820;p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727650" y="1195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Requirements</a:t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654600" y="1731150"/>
            <a:ext cx="63447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General Specifications: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Dimensions:</a:t>
            </a:r>
            <a:r>
              <a:rPr lang="en" sz="1600"/>
              <a:t> 3’ x 1’ x 2’ (lwh)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Dry Weight:</a:t>
            </a:r>
            <a:r>
              <a:rPr lang="en" sz="1600"/>
              <a:t> 50 lbs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Power Requirements: 120V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Capacity: Bottles for 12 Liquids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Embedded System Specifications:</a:t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➢"/>
            </a:pPr>
            <a:r>
              <a:rPr lang="en" sz="1600"/>
              <a:t>Broadcast shared data within 1 minute intervals</a:t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The high current devices will be separated from sensitive electronics (i.e. microcontroller)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000" y="1321700"/>
            <a:ext cx="2667000" cy="22483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